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8"/>
  </p:notesMasterIdLst>
  <p:sldIdLst>
    <p:sldId id="256" r:id="rId2"/>
    <p:sldId id="257" r:id="rId3"/>
    <p:sldId id="311" r:id="rId4"/>
    <p:sldId id="312" r:id="rId5"/>
    <p:sldId id="291" r:id="rId6"/>
    <p:sldId id="315" r:id="rId7"/>
    <p:sldId id="320" r:id="rId8"/>
    <p:sldId id="330" r:id="rId9"/>
    <p:sldId id="261" r:id="rId10"/>
    <p:sldId id="314" r:id="rId11"/>
    <p:sldId id="262" r:id="rId12"/>
    <p:sldId id="313" r:id="rId13"/>
    <p:sldId id="316" r:id="rId14"/>
    <p:sldId id="319" r:id="rId15"/>
    <p:sldId id="318" r:id="rId16"/>
    <p:sldId id="329" r:id="rId17"/>
    <p:sldId id="322" r:id="rId18"/>
    <p:sldId id="324" r:id="rId19"/>
    <p:sldId id="323" r:id="rId20"/>
    <p:sldId id="325" r:id="rId21"/>
    <p:sldId id="326" r:id="rId22"/>
    <p:sldId id="327" r:id="rId23"/>
    <p:sldId id="328" r:id="rId24"/>
    <p:sldId id="259" r:id="rId25"/>
    <p:sldId id="331" r:id="rId26"/>
    <p:sldId id="321" r:id="rId27"/>
  </p:sldIdLst>
  <p:sldSz cx="9144000" cy="5143500" type="screen16x9"/>
  <p:notesSz cx="6858000" cy="9144000"/>
  <p:embeddedFontLst>
    <p:embeddedFont>
      <p:font typeface="Nunito" panose="020B0604020202020204" charset="-52"/>
      <p:regular r:id="rId29"/>
      <p:bold r:id="rId30"/>
      <p:italic r:id="rId31"/>
      <p:boldItalic r:id="rId32"/>
    </p:embeddedFont>
    <p:embeddedFont>
      <p:font typeface="Nunito SemiBold" panose="020B0604020202020204" charset="-52"/>
      <p:regular r:id="rId33"/>
      <p:bold r:id="rId34"/>
      <p:italic r:id="rId35"/>
      <p:boldItalic r:id="rId36"/>
    </p:embeddedFont>
    <p:embeddedFont>
      <p:font typeface="Anaheim" panose="020B0604020202020204" charset="0"/>
      <p:regular r:id="rId37"/>
      <p:bold r:id="rId38"/>
    </p:embeddedFont>
    <p:embeddedFont>
      <p:font typeface="Lexend" panose="020B0604020202020204" charset="0"/>
      <p:regular r:id="rId39"/>
      <p:bold r:id="rId40"/>
    </p:embeddedFont>
    <p:embeddedFont>
      <p:font typeface="Roboto Condensed Light" panose="020B0604020202020204" charset="0"/>
      <p:regular r:id="rId41"/>
      <p:italic r:id="rId42"/>
    </p:embeddedFont>
    <p:embeddedFont>
      <p:font typeface="Lucida Sans" panose="020B0602030504020204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25C9AA-A923-48EB-BFB7-520816E0E4BB}">
  <a:tblStyle styleId="{C125C9AA-A923-48EB-BFB7-520816E0E4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0bc49af541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0bc49af541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0199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a6550652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0a6550652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a6550652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0a6550652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3360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a6550652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0a6550652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0892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a6550652e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a6550652e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a6550652e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a6550652e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8732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a6550652e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0a6550652e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a6550652e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0a6550652e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114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0bc49af541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0bc49af541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100" y="916831"/>
            <a:ext cx="5006700" cy="25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100" y="3830094"/>
            <a:ext cx="4359000" cy="2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018788" y="2323663"/>
            <a:ext cx="4315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4601275" y="1530450"/>
            <a:ext cx="3150900" cy="5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96638" y="3333663"/>
            <a:ext cx="4338000" cy="3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017725"/>
            <a:ext cx="7704000" cy="35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1251150" y="1463500"/>
            <a:ext cx="3322200" cy="31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_1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subTitle" idx="1"/>
          </p:nvPr>
        </p:nvSpPr>
        <p:spPr>
          <a:xfrm>
            <a:off x="2267201" y="2815825"/>
            <a:ext cx="4609800" cy="7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title"/>
          </p:nvPr>
        </p:nvSpPr>
        <p:spPr>
          <a:xfrm>
            <a:off x="2529975" y="1505875"/>
            <a:ext cx="4084200" cy="11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8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62EB3-A5C3-0545-2277-64505B29B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77144-37FC-4225-E0B7-6A3EAEC04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361A8-5CAE-B074-13AD-F5B9A545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C1FDC-728F-4794-9961-B40FA5071C7D}" type="datetimeFigureOut">
              <a:rPr lang="en-US" smtClean="0"/>
              <a:t>6/20/2024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F1402-E30D-CDEB-CFFB-E4E4A39FE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96496-88EF-9F1E-5050-F45351AF8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AF30A-71D4-4495-8962-C8061CF1F6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055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exend"/>
              <a:buNone/>
              <a:defRPr sz="35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○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■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○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■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○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Nunito"/>
              <a:buChar char="■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8" r:id="rId5"/>
    <p:sldLayoutId id="2147483666" r:id="rId6"/>
    <p:sldLayoutId id="2147483680" r:id="rId7"/>
    <p:sldLayoutId id="2147483684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3.xml"/><Relationship Id="rId7" Type="http://schemas.openxmlformats.org/officeDocument/2006/relationships/slide" Target="slide1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slide" Target="slide9.xml"/><Relationship Id="rId5" Type="http://schemas.openxmlformats.org/officeDocument/2006/relationships/slide" Target="slide5.xml"/><Relationship Id="rId4" Type="http://schemas.openxmlformats.org/officeDocument/2006/relationships/slide" Target="slide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8100019" scaled="0"/>
        </a:gra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8"/>
          <p:cNvPicPr preferRelativeResize="0"/>
          <p:nvPr/>
        </p:nvPicPr>
        <p:blipFill rotWithShape="1">
          <a:blip r:embed="rId3">
            <a:alphaModFix/>
          </a:blip>
          <a:srcRect l="18834" t="9608" r="18840" b="21907"/>
          <a:stretch/>
        </p:blipFill>
        <p:spPr>
          <a:xfrm>
            <a:off x="5469411" y="411224"/>
            <a:ext cx="3567549" cy="3487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8"/>
          <p:cNvSpPr/>
          <p:nvPr/>
        </p:nvSpPr>
        <p:spPr>
          <a:xfrm>
            <a:off x="412776" y="3401291"/>
            <a:ext cx="4340323" cy="82537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rgbClr val="46F3E4">
                  <a:alpha val="50196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8"/>
          <p:cNvSpPr txBox="1">
            <a:spLocks noGrp="1"/>
          </p:cNvSpPr>
          <p:nvPr>
            <p:ph type="ctrTitle"/>
          </p:nvPr>
        </p:nvSpPr>
        <p:spPr>
          <a:xfrm>
            <a:off x="715100" y="-147312"/>
            <a:ext cx="6600100" cy="25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800" dirty="0"/>
              <a:t>Приложение за „Управление на проекти“</a:t>
            </a:r>
            <a:endParaRPr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3DE7904-0E85-56BC-49E7-F58909FDAA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327" y="3401291"/>
            <a:ext cx="4623348" cy="1109396"/>
          </a:xfrm>
        </p:spPr>
        <p:txBody>
          <a:bodyPr/>
          <a:lstStyle/>
          <a:p>
            <a:r>
              <a:rPr lang="bg-BG" sz="1600" dirty="0"/>
              <a:t>Изготвили: Кристиан Петков, Иво Михайлов, Петър Христов и Михаил Койнарски от 11г</a:t>
            </a:r>
            <a:r>
              <a:rPr lang="bg-BG" sz="1400" dirty="0"/>
              <a:t>.</a:t>
            </a:r>
            <a:endParaRPr lang="en-US" sz="1600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1400B7-0696-5D8E-E14B-5D554C991A48}"/>
              </a:ext>
            </a:extLst>
          </p:cNvPr>
          <p:cNvSpPr txBox="1"/>
          <p:nvPr/>
        </p:nvSpPr>
        <p:spPr>
          <a:xfrm>
            <a:off x="4954780" y="3771323"/>
            <a:ext cx="4720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800"/>
              <a:t>Ръководител: Елица Евтимова</a:t>
            </a:r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3C1CA2-EA27-B496-A4C0-AF7F9D2AB94B}"/>
              </a:ext>
            </a:extLst>
          </p:cNvPr>
          <p:cNvSpPr txBox="1"/>
          <p:nvPr/>
        </p:nvSpPr>
        <p:spPr>
          <a:xfrm>
            <a:off x="2692977" y="4578942"/>
            <a:ext cx="4838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dirty="0">
                <a:solidFill>
                  <a:schemeClr val="bg2">
                    <a:lumMod val="50000"/>
                  </a:schemeClr>
                </a:solidFill>
              </a:rPr>
              <a:t>Специалност: Приложен програмист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3"/>
          <p:cNvSpPr txBox="1">
            <a:spLocks noGrp="1"/>
          </p:cNvSpPr>
          <p:nvPr>
            <p:ph type="title"/>
          </p:nvPr>
        </p:nvSpPr>
        <p:spPr>
          <a:xfrm>
            <a:off x="4047446" y="142355"/>
            <a:ext cx="4315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Структура на проекта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25F046-5A45-66B3-82E7-721705314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417" y="2338879"/>
            <a:ext cx="3305636" cy="1752845"/>
          </a:xfrm>
          <a:prstGeom prst="rect">
            <a:avLst/>
          </a:prstGeom>
        </p:spPr>
      </p:pic>
      <p:pic>
        <p:nvPicPr>
          <p:cNvPr id="3076" name="Picture 4" descr="Project Image – Lettrage | Affichage | Communication">
            <a:extLst>
              <a:ext uri="{FF2B5EF4-FFF2-40B4-BE49-F238E27FC236}">
                <a16:creationId xmlns:a16="http://schemas.microsoft.com/office/drawing/2014/main" id="{048CDDD7-24EF-5384-E9F6-34F1DF6E8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0745"/>
            <a:ext cx="2857500" cy="22098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867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>
            <a:spLocks noGrp="1"/>
          </p:cNvSpPr>
          <p:nvPr>
            <p:ph type="title"/>
          </p:nvPr>
        </p:nvSpPr>
        <p:spPr>
          <a:xfrm>
            <a:off x="560672" y="-5529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Част от кода на Layout page</a:t>
            </a:r>
            <a:endParaRPr dirty="0"/>
          </a:p>
        </p:txBody>
      </p: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506A523E-4A1B-037E-0D0B-8462AF1483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23" b="1"/>
          <a:stretch/>
        </p:blipFill>
        <p:spPr>
          <a:xfrm>
            <a:off x="785969" y="489056"/>
            <a:ext cx="7572062" cy="4654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>
            <a:spLocks noGrp="1"/>
          </p:cNvSpPr>
          <p:nvPr>
            <p:ph type="title"/>
          </p:nvPr>
        </p:nvSpPr>
        <p:spPr>
          <a:xfrm>
            <a:off x="469443" y="11498"/>
            <a:ext cx="7724345" cy="248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 dirty="0"/>
              <a:t>Част от кода на </a:t>
            </a:r>
            <a:r>
              <a:rPr lang="en-US" sz="2800" dirty="0"/>
              <a:t>ProjectController</a:t>
            </a:r>
            <a:endParaRPr sz="2800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BA33A22-9CD3-3990-3545-77D986B1A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5" y="596398"/>
            <a:ext cx="9016410" cy="395070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54882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0">
              <a:schemeClr val="bg1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77F3531-4C09-4710-EFB0-D09D700E5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8468"/>
            <a:ext cx="9144000" cy="424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667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0">
              <a:schemeClr val="bg1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A949AEC9-0E58-6EEB-40FC-2228622FA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7193"/>
            <a:ext cx="9144000" cy="432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653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0">
              <a:schemeClr val="bg1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F8394DD2-FD8D-B1F1-511A-17C6559D2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1162"/>
            <a:ext cx="9144000" cy="432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670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0">
              <a:schemeClr val="bg1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F8394DD2-FD8D-B1F1-511A-17C6559D2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1162"/>
            <a:ext cx="9144000" cy="432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72" y="319393"/>
            <a:ext cx="9148072" cy="441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11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0">
              <a:schemeClr val="bg1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2" y="323850"/>
            <a:ext cx="9134148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37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0">
              <a:schemeClr val="bg1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2" y="323850"/>
            <a:ext cx="9134148" cy="4410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2" y="323850"/>
            <a:ext cx="9134148" cy="44465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3849"/>
            <a:ext cx="9144000" cy="444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7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0">
              <a:schemeClr val="bg1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2" y="323850"/>
            <a:ext cx="9134148" cy="4410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1" y="323850"/>
            <a:ext cx="9109899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60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8100019" scaled="0"/>
        </a:gra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Съдържание</a:t>
            </a:r>
            <a:endParaRPr dirty="0"/>
          </a:p>
        </p:txBody>
      </p:sp>
      <p:sp>
        <p:nvSpPr>
          <p:cNvPr id="197" name="Google Shape;197;p39"/>
          <p:cNvSpPr txBox="1">
            <a:spLocks noGrp="1"/>
          </p:cNvSpPr>
          <p:nvPr>
            <p:ph type="body" idx="1"/>
          </p:nvPr>
        </p:nvSpPr>
        <p:spPr>
          <a:xfrm>
            <a:off x="720000" y="1017725"/>
            <a:ext cx="7704000" cy="35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bg-BG" sz="2400" dirty="0">
                <a:hlinkClick r:id="rId3" action="ppaction://hlinksldjump"/>
              </a:rPr>
              <a:t>Описание</a:t>
            </a:r>
            <a:endParaRPr lang="bg-BG" sz="2400" dirty="0"/>
          </a:p>
          <a:p>
            <a:pPr marL="514350" indent="-514350">
              <a:buFont typeface="+mj-lt"/>
              <a:buAutoNum type="arabicPeriod"/>
            </a:pPr>
            <a:r>
              <a:rPr lang="bg-BG" sz="2400" dirty="0">
                <a:hlinkClick r:id="rId4" action="ppaction://hlinksldjump"/>
              </a:rPr>
              <a:t>Цел на проекта</a:t>
            </a:r>
            <a:endParaRPr lang="bg-BG" sz="2400" dirty="0"/>
          </a:p>
          <a:p>
            <a:pPr marL="514350" indent="-514350">
              <a:buFont typeface="+mj-lt"/>
              <a:buAutoNum type="arabicPeriod"/>
            </a:pPr>
            <a:r>
              <a:rPr lang="bg-BG" sz="2400" dirty="0">
                <a:hlinkClick r:id="rId5" action="ppaction://hlinksldjump"/>
              </a:rPr>
              <a:t>Участници в проекта</a:t>
            </a:r>
            <a:endParaRPr lang="bg-BG" sz="2400" dirty="0"/>
          </a:p>
          <a:p>
            <a:pPr marL="514350" indent="-514350">
              <a:buFont typeface="+mj-lt"/>
              <a:buAutoNum type="arabicPeriod"/>
            </a:pPr>
            <a:r>
              <a:rPr lang="bg-BG" sz="2400" dirty="0">
                <a:hlinkClick r:id="rId6" action="ppaction://hlinksldjump"/>
              </a:rPr>
              <a:t>Структура на базата от данни</a:t>
            </a: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bg-BG" sz="2400" dirty="0">
                <a:hlinkClick r:id="rId7" action="ppaction://hlinksldjump"/>
              </a:rPr>
              <a:t>Структура на проекта</a:t>
            </a: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bg-BG" sz="2400" dirty="0">
                <a:hlinkClick r:id="rId8" action="ppaction://hlinksldjump"/>
              </a:rPr>
              <a:t>Реализация</a:t>
            </a:r>
            <a:endParaRPr lang="bg-BG" sz="2400" dirty="0"/>
          </a:p>
          <a:p>
            <a:pPr marL="0" indent="0">
              <a:buNone/>
            </a:pPr>
            <a:endParaRPr lang="en-US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0">
              <a:schemeClr val="bg1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2" y="323850"/>
            <a:ext cx="9134148" cy="4410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1" y="323850"/>
            <a:ext cx="9109899" cy="4410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400" y="323849"/>
            <a:ext cx="9158399" cy="445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4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0">
              <a:schemeClr val="bg1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2" y="323850"/>
            <a:ext cx="9134148" cy="4410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1" y="323850"/>
            <a:ext cx="9109899" cy="4410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1" y="293889"/>
            <a:ext cx="9109899" cy="444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65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0">
              <a:schemeClr val="bg1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2" y="323850"/>
            <a:ext cx="9134148" cy="4410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1" y="323850"/>
            <a:ext cx="9109899" cy="4410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22773"/>
            <a:ext cx="9144000" cy="441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3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0">
              <a:schemeClr val="bg1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2" y="323850"/>
            <a:ext cx="9134148" cy="4410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1" y="323850"/>
            <a:ext cx="9109899" cy="4410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22773"/>
            <a:ext cx="9144000" cy="44111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49" y="322772"/>
            <a:ext cx="9116381" cy="441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96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1"/>
          <p:cNvSpPr txBox="1">
            <a:spLocks noGrp="1"/>
          </p:cNvSpPr>
          <p:nvPr>
            <p:ph type="title"/>
          </p:nvPr>
        </p:nvSpPr>
        <p:spPr>
          <a:xfrm>
            <a:off x="962890" y="41564"/>
            <a:ext cx="6525491" cy="7204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Lucida Sans" panose="020B0602030504020204" pitchFamily="34" charset="0"/>
              </a:rPr>
              <a:t>Част от външните библиотеки</a:t>
            </a:r>
            <a:endParaRPr sz="3600" dirty="0">
              <a:latin typeface="Lucida Sans" panose="020B0602030504020204" pitchFamily="34" charset="0"/>
            </a:endParaRPr>
          </a:p>
        </p:txBody>
      </p:sp>
      <p:sp>
        <p:nvSpPr>
          <p:cNvPr id="5" name="AutoShape 2" descr="Developer Guide to Entity Framework Part-1 - CodeProject"/>
          <p:cNvSpPr>
            <a:spLocks noChangeAspect="1" noChangeArrowheads="1"/>
          </p:cNvSpPr>
          <p:nvPr/>
        </p:nvSpPr>
        <p:spPr bwMode="auto">
          <a:xfrm>
            <a:off x="3508374" y="1604824"/>
            <a:ext cx="1557023" cy="155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Rohit Kapoor on LinkedIn: SqlClient/porting-cheat-sheet.md at main · dotnet/ SqlCli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181" y="1134144"/>
            <a:ext cx="2441851" cy="122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tep-by-Step Guide to Entity Framework in .NET | by Lucas Andrade | Medi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539" y="2727214"/>
            <a:ext cx="2693642" cy="170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uto Mapper in .NET 6 | Tech Playgroun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72" y="1193093"/>
            <a:ext cx="2403467" cy="120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200940" y="1954433"/>
            <a:ext cx="4609800" cy="774300"/>
          </a:xfrm>
        </p:spPr>
        <p:txBody>
          <a:bodyPr/>
          <a:lstStyle/>
          <a:p>
            <a:r>
              <a:rPr lang="en-US" dirty="0"/>
              <a:t>https://github.com/ectky/ProjectManagementApp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30001" y="379440"/>
            <a:ext cx="4084200" cy="1178700"/>
          </a:xfrm>
        </p:spPr>
        <p:txBody>
          <a:bodyPr/>
          <a:lstStyle/>
          <a:p>
            <a:r>
              <a:rPr lang="en-US" dirty="0" smtClean="0"/>
              <a:t>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505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1"/>
          <p:cNvSpPr txBox="1">
            <a:spLocks noGrp="1"/>
          </p:cNvSpPr>
          <p:nvPr>
            <p:ph type="title"/>
          </p:nvPr>
        </p:nvSpPr>
        <p:spPr>
          <a:xfrm>
            <a:off x="903255" y="1373407"/>
            <a:ext cx="6948659" cy="20456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400" dirty="0" smtClean="0">
                <a:latin typeface="Lucida Sans" panose="020B0602030504020204" pitchFamily="34" charset="0"/>
              </a:rPr>
              <a:t>Благодарим ви за вниманието!</a:t>
            </a:r>
            <a:endParaRPr sz="4400" dirty="0">
              <a:latin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91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8100019" scaled="0"/>
        </a:gra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Описание</a:t>
            </a:r>
            <a:endParaRPr dirty="0"/>
          </a:p>
        </p:txBody>
      </p:sp>
      <p:sp>
        <p:nvSpPr>
          <p:cNvPr id="197" name="Google Shape;197;p39"/>
          <p:cNvSpPr txBox="1">
            <a:spLocks noGrp="1"/>
          </p:cNvSpPr>
          <p:nvPr>
            <p:ph type="body" idx="1"/>
          </p:nvPr>
        </p:nvSpPr>
        <p:spPr>
          <a:xfrm>
            <a:off x="720000" y="1017725"/>
            <a:ext cx="7704000" cy="35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bg-BG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Приложение за управление на проекти, което позволява на потребителите да създават и управляват проекти, да добавят задачи към тях и да следят прогреса на проекта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79255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8100019" scaled="0"/>
        </a:gra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9"/>
          <p:cNvSpPr txBox="1">
            <a:spLocks noGrp="1"/>
          </p:cNvSpPr>
          <p:nvPr>
            <p:ph type="title"/>
          </p:nvPr>
        </p:nvSpPr>
        <p:spPr>
          <a:xfrm>
            <a:off x="720000" y="6225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Цел на проекта</a:t>
            </a:r>
            <a:endParaRPr dirty="0"/>
          </a:p>
        </p:txBody>
      </p:sp>
      <p:sp>
        <p:nvSpPr>
          <p:cNvPr id="197" name="Google Shape;197;p39"/>
          <p:cNvSpPr txBox="1">
            <a:spLocks noGrp="1"/>
          </p:cNvSpPr>
          <p:nvPr>
            <p:ph type="body" idx="1"/>
          </p:nvPr>
        </p:nvSpPr>
        <p:spPr>
          <a:xfrm>
            <a:off x="720000" y="1017725"/>
            <a:ext cx="7704000" cy="35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bg-BG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Целта на проекта е да подпомогне ефективното планиране, изпълнение, управление и създаване на проекти. Приложението предоставя инструменти и функции, които помагат на екипите да организират своите задачи и ресурси. </a:t>
            </a:r>
          </a:p>
          <a:p>
            <a:pPr marL="438150" indent="-285750">
              <a:buFont typeface="Arial" panose="020B0604020202020204" pitchFamily="34" charset="0"/>
              <a:buChar char="•"/>
            </a:pPr>
            <a:r>
              <a:rPr lang="bg-BG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Основните цели включват:</a:t>
            </a:r>
          </a:p>
          <a:p>
            <a:pPr marL="457200" indent="-457200">
              <a:buFont typeface="+mj-lt"/>
              <a:buAutoNum type="arabicPeriod"/>
            </a:pPr>
            <a:r>
              <a:rPr lang="bg-BG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Създаване на нови проекти с описание и крайна дата.</a:t>
            </a:r>
          </a:p>
          <a:p>
            <a:pPr marL="457200" indent="-457200">
              <a:buFont typeface="+mj-lt"/>
              <a:buAutoNum type="arabicPeriod"/>
            </a:pPr>
            <a:r>
              <a:rPr lang="bg-BG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Добавяне на задачи към проектите и следене на прогреса на задачите.</a:t>
            </a:r>
          </a:p>
          <a:p>
            <a:pPr marL="457200" indent="-457200">
              <a:buFont typeface="+mj-lt"/>
              <a:buAutoNum type="arabicPeriod"/>
            </a:pPr>
            <a:r>
              <a:rPr lang="bg-BG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Филтриране на проектите по това дали е завършен или крайна дата.</a:t>
            </a:r>
          </a:p>
          <a:p>
            <a:pPr marL="457200" indent="-457200">
              <a:buFont typeface="+mj-lt"/>
              <a:buAutoNum type="arabicPeriod"/>
            </a:pPr>
            <a:r>
              <a:rPr lang="bg-BG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Възможност за отбелязване на проекти като завършени.</a:t>
            </a:r>
          </a:p>
          <a:p>
            <a:pPr marL="457200" indent="-457200">
              <a:buFont typeface="+mj-lt"/>
              <a:buAutoNum type="arabicPeriod"/>
            </a:pPr>
            <a:r>
              <a:rPr lang="bg-BG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Създаване на отчети за прогреса на проектите.</a:t>
            </a:r>
          </a:p>
          <a:p>
            <a:pPr marL="457200" indent="-457200">
              <a:buFont typeface="+mj-lt"/>
              <a:buAutoNum type="arabicPeriod"/>
            </a:pPr>
            <a:r>
              <a:rPr lang="bg-BG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Задаване на проекти</a:t>
            </a:r>
          </a:p>
          <a:p>
            <a:pPr marL="514350" indent="-514350">
              <a:buFont typeface="+mj-lt"/>
              <a:buAutoNum type="arabicPeriod"/>
            </a:pPr>
            <a:endParaRPr lang="bg-BG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0873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A person wearing a hat and sunglasses taking a selfie&#10;&#10;Description automatically generated">
            <a:extLst>
              <a:ext uri="{FF2B5EF4-FFF2-40B4-BE49-F238E27FC236}">
                <a16:creationId xmlns:a16="http://schemas.microsoft.com/office/drawing/2014/main" id="{F2CBDE0E-53B2-F266-83BA-CC6396725B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6" t="9234" r="8842" b="6476"/>
          <a:stretch/>
        </p:blipFill>
        <p:spPr bwMode="auto">
          <a:xfrm>
            <a:off x="0" y="802879"/>
            <a:ext cx="2622697" cy="433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 person standing on stairs&#10;&#10;Description automatically generated">
            <a:extLst>
              <a:ext uri="{FF2B5EF4-FFF2-40B4-BE49-F238E27FC236}">
                <a16:creationId xmlns:a16="http://schemas.microsoft.com/office/drawing/2014/main" id="{7D63FE90-D155-009D-CF46-111FD481CC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1" t="15710" r="19903"/>
          <a:stretch/>
        </p:blipFill>
        <p:spPr bwMode="auto">
          <a:xfrm>
            <a:off x="2622697" y="802879"/>
            <a:ext cx="2159110" cy="433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 person in a white shirt&#10;&#10;Description automatically generated">
            <a:extLst>
              <a:ext uri="{FF2B5EF4-FFF2-40B4-BE49-F238E27FC236}">
                <a16:creationId xmlns:a16="http://schemas.microsoft.com/office/drawing/2014/main" id="{85A28AF2-ACE1-CC7F-60D1-6027C9A7F5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1" t="30032" r="8882" b="23332"/>
          <a:stretch/>
        </p:blipFill>
        <p:spPr bwMode="auto">
          <a:xfrm rot="5400000">
            <a:off x="5776930" y="1776431"/>
            <a:ext cx="4335426" cy="239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 person standing outside with his hand on his hip&#10;&#10;Description automatically generated">
            <a:extLst>
              <a:ext uri="{FF2B5EF4-FFF2-40B4-BE49-F238E27FC236}">
                <a16:creationId xmlns:a16="http://schemas.microsoft.com/office/drawing/2014/main" id="{99E51EB2-A7F0-7D99-5754-E5F4C81573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7" r="8747" b="15710"/>
          <a:stretch/>
        </p:blipFill>
        <p:spPr bwMode="auto">
          <a:xfrm>
            <a:off x="4781807" y="808074"/>
            <a:ext cx="1963479" cy="433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85A4D5-4CFF-D6BE-0382-638D84A5659C}"/>
              </a:ext>
            </a:extLst>
          </p:cNvPr>
          <p:cNvSpPr/>
          <p:nvPr/>
        </p:nvSpPr>
        <p:spPr>
          <a:xfrm>
            <a:off x="808233" y="1742940"/>
            <a:ext cx="68723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5400" dirty="0">
                <a:ln w="0"/>
                <a:solidFill>
                  <a:schemeClr val="tx1"/>
                </a:solidFill>
                <a:effectLst>
                  <a:outerShdw blurRad="50800" dist="38100" dir="10800000" algn="r" rotWithShape="0">
                    <a:schemeClr val="accent1">
                      <a:alpha val="58000"/>
                    </a:schemeClr>
                  </a:outerShdw>
                </a:effectLst>
              </a:rPr>
              <a:t>Участници в проекта</a:t>
            </a:r>
            <a:endParaRPr lang="en-US" sz="5400" dirty="0">
              <a:ln w="0"/>
              <a:solidFill>
                <a:schemeClr val="tx1"/>
              </a:solidFill>
              <a:effectLst>
                <a:outerShdw blurRad="50800" dist="38100" dir="10800000" algn="r" rotWithShape="0">
                  <a:schemeClr val="accent1">
                    <a:alpha val="58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46667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A person wearing a hat and sunglasses taking a selfie&#10;&#10;Description automatically generated">
            <a:extLst>
              <a:ext uri="{FF2B5EF4-FFF2-40B4-BE49-F238E27FC236}">
                <a16:creationId xmlns:a16="http://schemas.microsoft.com/office/drawing/2014/main" id="{C0FB3C40-C99B-9D3D-C99D-BFCE2D5908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6" t="9234" r="8842" b="38948"/>
          <a:stretch/>
        </p:blipFill>
        <p:spPr bwMode="auto">
          <a:xfrm>
            <a:off x="0" y="0"/>
            <a:ext cx="2622697" cy="266523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4" descr="A person in a white shirt&#10;&#10;Description automatically generated">
            <a:extLst>
              <a:ext uri="{FF2B5EF4-FFF2-40B4-BE49-F238E27FC236}">
                <a16:creationId xmlns:a16="http://schemas.microsoft.com/office/drawing/2014/main" id="{A3EDEE29-047A-9856-AB5A-3DB67F4B37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0" t="30032" r="33236" b="23332"/>
          <a:stretch/>
        </p:blipFill>
        <p:spPr bwMode="auto">
          <a:xfrm rot="5400000">
            <a:off x="6612029" y="133259"/>
            <a:ext cx="2665230" cy="239871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05DCE0-338E-5597-E7CC-83740FE8CAC1}"/>
              </a:ext>
            </a:extLst>
          </p:cNvPr>
          <p:cNvSpPr txBox="1"/>
          <p:nvPr/>
        </p:nvSpPr>
        <p:spPr>
          <a:xfrm>
            <a:off x="123402" y="3804523"/>
            <a:ext cx="356964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Added </a:t>
            </a:r>
            <a:r>
              <a:rPr lang="en-US" dirty="0" err="1"/>
              <a:t>gitignore</a:t>
            </a:r>
            <a:endParaRPr lang="en-US" dirty="0"/>
          </a:p>
          <a:p>
            <a:r>
              <a:rPr lang="en-US" dirty="0"/>
              <a:t>Entities</a:t>
            </a:r>
            <a:endParaRPr lang="bg-BG" dirty="0"/>
          </a:p>
          <a:p>
            <a:r>
              <a:rPr lang="en-US" dirty="0"/>
              <a:t>Interface of services</a:t>
            </a:r>
          </a:p>
          <a:p>
            <a:r>
              <a:rPr lang="en-US" dirty="0"/>
              <a:t>Html pages and methods in Project page</a:t>
            </a:r>
          </a:p>
          <a:p>
            <a:r>
              <a:rPr lang="en-US" dirty="0"/>
              <a:t>Repos</a:t>
            </a:r>
          </a:p>
          <a:p>
            <a:r>
              <a:rPr lang="en-US" dirty="0"/>
              <a:t> </a:t>
            </a: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8327AC-ED1F-CAFC-1FA9-16F814749312}"/>
              </a:ext>
            </a:extLst>
          </p:cNvPr>
          <p:cNvSpPr txBox="1"/>
          <p:nvPr/>
        </p:nvSpPr>
        <p:spPr>
          <a:xfrm>
            <a:off x="6878782" y="3804523"/>
            <a:ext cx="22652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Views</a:t>
            </a:r>
            <a:endParaRPr lang="bg-BG" dirty="0"/>
          </a:p>
          <a:p>
            <a:r>
              <a:rPr lang="en-US" dirty="0"/>
              <a:t>Services</a:t>
            </a:r>
          </a:p>
          <a:p>
            <a:r>
              <a:rPr lang="en-US" dirty="0" err="1" smtClean="0"/>
              <a:t>Dtos</a:t>
            </a:r>
            <a:endParaRPr lang="en-US" dirty="0" smtClean="0"/>
          </a:p>
          <a:p>
            <a:r>
              <a:rPr lang="en-US" dirty="0" smtClean="0"/>
              <a:t>Redesign</a:t>
            </a:r>
            <a:endParaRPr lang="en-US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55C5D5-DA34-9A99-6F64-C1FD70B962CC}"/>
              </a:ext>
            </a:extLst>
          </p:cNvPr>
          <p:cNvSpPr/>
          <p:nvPr/>
        </p:nvSpPr>
        <p:spPr>
          <a:xfrm>
            <a:off x="1019826" y="2839338"/>
            <a:ext cx="363593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Кристиан Петков</a:t>
            </a:r>
            <a:endParaRPr lang="en-US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6DB2C3-A27B-803F-D173-8595ABDD7D2E}"/>
              </a:ext>
            </a:extLst>
          </p:cNvPr>
          <p:cNvSpPr/>
          <p:nvPr/>
        </p:nvSpPr>
        <p:spPr>
          <a:xfrm>
            <a:off x="5553756" y="2845689"/>
            <a:ext cx="315823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Иво Михайлов</a:t>
            </a:r>
            <a:endParaRPr lang="en-US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7995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6" descr="A person standing outside with his hand on his hip&#10;&#10;Description automatically generated">
            <a:extLst>
              <a:ext uri="{FF2B5EF4-FFF2-40B4-BE49-F238E27FC236}">
                <a16:creationId xmlns:a16="http://schemas.microsoft.com/office/drawing/2014/main" id="{8E2A2217-1A66-2ED9-44BD-CA1944DE8E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" r="5924" b="53144"/>
          <a:stretch/>
        </p:blipFill>
        <p:spPr bwMode="auto">
          <a:xfrm>
            <a:off x="6905198" y="0"/>
            <a:ext cx="2238802" cy="241004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2" descr="A person standing on stairs&#10;&#10;Description automatically generated">
            <a:extLst>
              <a:ext uri="{FF2B5EF4-FFF2-40B4-BE49-F238E27FC236}">
                <a16:creationId xmlns:a16="http://schemas.microsoft.com/office/drawing/2014/main" id="{CC8EE40A-D857-142B-5CBB-5D22FBA0F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1" t="15710" r="12916" b="37434"/>
          <a:stretch/>
        </p:blipFill>
        <p:spPr bwMode="auto">
          <a:xfrm>
            <a:off x="0" y="0"/>
            <a:ext cx="2398714" cy="241004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05DCE0-338E-5597-E7CC-83740FE8CAC1}"/>
              </a:ext>
            </a:extLst>
          </p:cNvPr>
          <p:cNvSpPr txBox="1"/>
          <p:nvPr/>
        </p:nvSpPr>
        <p:spPr>
          <a:xfrm>
            <a:off x="133496" y="3194923"/>
            <a:ext cx="22652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Repos</a:t>
            </a:r>
            <a:endParaRPr lang="bg-BG" dirty="0"/>
          </a:p>
          <a:p>
            <a:r>
              <a:rPr lang="en-US" dirty="0"/>
              <a:t>Interfaces of Repos</a:t>
            </a:r>
          </a:p>
          <a:p>
            <a:r>
              <a:rPr lang="en-US" dirty="0"/>
              <a:t>Controllers</a:t>
            </a:r>
          </a:p>
          <a:p>
            <a:r>
              <a:rPr lang="en-US" dirty="0"/>
              <a:t>Unit Test</a:t>
            </a:r>
          </a:p>
          <a:p>
            <a:r>
              <a:rPr lang="en-US" dirty="0"/>
              <a:t> </a:t>
            </a: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8327AC-ED1F-CAFC-1FA9-16F814749312}"/>
              </a:ext>
            </a:extLst>
          </p:cNvPr>
          <p:cNvSpPr txBox="1"/>
          <p:nvPr/>
        </p:nvSpPr>
        <p:spPr>
          <a:xfrm>
            <a:off x="6801825" y="3314259"/>
            <a:ext cx="22652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DbContext</a:t>
            </a:r>
            <a:endParaRPr lang="bg-BG" dirty="0"/>
          </a:p>
          <a:p>
            <a:r>
              <a:rPr lang="en-US" dirty="0" err="1"/>
              <a:t>ViewModels</a:t>
            </a:r>
            <a:endParaRPr lang="en-US" dirty="0"/>
          </a:p>
          <a:p>
            <a:r>
              <a:rPr lang="en-US" dirty="0" err="1" smtClean="0"/>
              <a:t>AutoMapper</a:t>
            </a:r>
            <a:endParaRPr lang="en-US" dirty="0" smtClean="0"/>
          </a:p>
          <a:p>
            <a:r>
              <a:rPr lang="en-US" dirty="0" smtClean="0"/>
              <a:t>Part of </a:t>
            </a:r>
            <a:r>
              <a:rPr lang="en-US" dirty="0" err="1" smtClean="0"/>
              <a:t>async</a:t>
            </a:r>
            <a:r>
              <a:rPr lang="en-US" dirty="0" smtClean="0"/>
              <a:t> methods, constants</a:t>
            </a:r>
            <a:endParaRPr lang="en-US" dirty="0"/>
          </a:p>
          <a:p>
            <a:r>
              <a:rPr lang="en-US" dirty="0" smtClean="0"/>
              <a:t>Updated design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181306-6148-AA32-3008-D07E53CCF40E}"/>
              </a:ext>
            </a:extLst>
          </p:cNvPr>
          <p:cNvSpPr/>
          <p:nvPr/>
        </p:nvSpPr>
        <p:spPr>
          <a:xfrm>
            <a:off x="5790184" y="2481371"/>
            <a:ext cx="32768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Петър Христов</a:t>
            </a:r>
            <a:endParaRPr lang="en-US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1CD88C-8C3C-88C4-A169-976F5AF301B8}"/>
              </a:ext>
            </a:extLst>
          </p:cNvPr>
          <p:cNvSpPr/>
          <p:nvPr/>
        </p:nvSpPr>
        <p:spPr>
          <a:xfrm>
            <a:off x="826661" y="2510098"/>
            <a:ext cx="402225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Михаил Койнарски</a:t>
            </a:r>
            <a:endParaRPr lang="en-US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8414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/>
            </a:gs>
            <a:gs pos="100000">
              <a:schemeClr val="lt2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pPr algn="ctr"/>
            <a:r>
              <a:rPr lang="en-US" dirty="0" smtClean="0"/>
              <a:t>Code Coverage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AF30A-71D4-4495-8962-C8061CF1F636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033" y="632777"/>
            <a:ext cx="6466014" cy="451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329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3"/>
          <p:cNvSpPr txBox="1">
            <a:spLocks noGrp="1"/>
          </p:cNvSpPr>
          <p:nvPr>
            <p:ph type="title"/>
          </p:nvPr>
        </p:nvSpPr>
        <p:spPr>
          <a:xfrm>
            <a:off x="6228169" y="1821712"/>
            <a:ext cx="291583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dirty="0"/>
              <a:t>Структура на базата данни</a:t>
            </a:r>
            <a:endParaRPr sz="3200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054A183-9663-2A5F-A9AB-5F842ABD8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8392" y="273313"/>
            <a:ext cx="5800475" cy="459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mall Business Enrichment Programme Course by Slidesgo">
  <a:themeElements>
    <a:clrScheme name="Simple Light">
      <a:dk1>
        <a:srgbClr val="001F4E"/>
      </a:dk1>
      <a:lt1>
        <a:srgbClr val="FFFFFF"/>
      </a:lt1>
      <a:dk2>
        <a:srgbClr val="0058DE"/>
      </a:dk2>
      <a:lt2>
        <a:srgbClr val="46F3E4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</TotalTime>
  <Words>253</Words>
  <Application>Microsoft Office PowerPoint</Application>
  <PresentationFormat>On-screen Show (16:9)</PresentationFormat>
  <Paragraphs>57</Paragraphs>
  <Slides>26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Aptos</vt:lpstr>
      <vt:lpstr>Nunito</vt:lpstr>
      <vt:lpstr>Arial</vt:lpstr>
      <vt:lpstr>Times New Roman</vt:lpstr>
      <vt:lpstr>Nunito SemiBold</vt:lpstr>
      <vt:lpstr>Anaheim</vt:lpstr>
      <vt:lpstr>Lexend</vt:lpstr>
      <vt:lpstr>Roboto Condensed Light</vt:lpstr>
      <vt:lpstr>Bebas Neue</vt:lpstr>
      <vt:lpstr>Lucida Sans</vt:lpstr>
      <vt:lpstr>Small Business Enrichment Programme Course by Slidesgo</vt:lpstr>
      <vt:lpstr>Приложение за „Управление на проекти“</vt:lpstr>
      <vt:lpstr>Съдържание</vt:lpstr>
      <vt:lpstr>Описание</vt:lpstr>
      <vt:lpstr>Цел на проекта</vt:lpstr>
      <vt:lpstr>PowerPoint Presentation</vt:lpstr>
      <vt:lpstr>PowerPoint Presentation</vt:lpstr>
      <vt:lpstr>PowerPoint Presentation</vt:lpstr>
      <vt:lpstr>Code Coverage</vt:lpstr>
      <vt:lpstr>Структура на базата данни</vt:lpstr>
      <vt:lpstr>Структура на проекта</vt:lpstr>
      <vt:lpstr>Част от кода на Layout page</vt:lpstr>
      <vt:lpstr>Част от кода на ProjectController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Част от външните библиотеки</vt:lpstr>
      <vt:lpstr>Link</vt:lpstr>
      <vt:lpstr>Благодарим ви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Приложение за „Управление на проекти“</dc:title>
  <dc:creator>Kristian Petkov</dc:creator>
  <cp:lastModifiedBy>student</cp:lastModifiedBy>
  <cp:revision>16</cp:revision>
  <dcterms:modified xsi:type="dcterms:W3CDTF">2024-06-20T06:12:48Z</dcterms:modified>
</cp:coreProperties>
</file>